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72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4" autoAdjust="0"/>
    <p:restoredTop sz="86390" autoAdjust="0"/>
  </p:normalViewPr>
  <p:slideViewPr>
    <p:cSldViewPr>
      <p:cViewPr>
        <p:scale>
          <a:sx n="50" d="100"/>
          <a:sy n="50" d="100"/>
        </p:scale>
        <p:origin x="-3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50678-25CA-42AB-8F0A-D36B03D60B80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51919-D762-45E3-9DFA-531ADBD6D7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374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51919-D762-45E3-9DFA-531ADBD6D74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973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51919-D762-45E3-9DFA-531ADBD6D74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492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51919-D762-45E3-9DFA-531ADBD6D74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973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6248400" cy="1470025"/>
          </a:xfrm>
        </p:spPr>
        <p:txBody>
          <a:bodyPr/>
          <a:lstStyle>
            <a:lvl1pPr algn="r">
              <a:defRPr cap="sm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3886200"/>
            <a:ext cx="56388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3962400" y="5973400"/>
            <a:ext cx="4693147" cy="601899"/>
            <a:chOff x="3962400" y="5973400"/>
            <a:chExt cx="4693147" cy="601899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5673" y="5973400"/>
              <a:ext cx="1114055" cy="60189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6172272"/>
              <a:ext cx="1340347" cy="20415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2400" y="6086807"/>
              <a:ext cx="1447800" cy="375084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1"/>
            <a:ext cx="4819650" cy="128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84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188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551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139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2-Line Heading</a:t>
            </a:r>
            <a:br>
              <a:rPr lang="en-US" dirty="0" smtClean="0"/>
            </a:br>
            <a:r>
              <a:rPr lang="en-US" dirty="0" smtClean="0"/>
              <a:t>2-Line Heading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3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6999" y="3590925"/>
            <a:ext cx="5827713" cy="1362075"/>
          </a:xfrm>
        </p:spPr>
        <p:txBody>
          <a:bodyPr anchor="t"/>
          <a:lstStyle>
            <a:lvl1pPr algn="r">
              <a:defRPr sz="4000" b="0" cap="sm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66999" y="2090738"/>
            <a:ext cx="5827713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3962400" y="5973400"/>
            <a:ext cx="4693147" cy="601899"/>
            <a:chOff x="3962400" y="5973400"/>
            <a:chExt cx="4693147" cy="601899"/>
          </a:xfrm>
        </p:grpSpPr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5673" y="5973400"/>
              <a:ext cx="1114055" cy="60189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6172272"/>
              <a:ext cx="1340347" cy="204154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2400" y="6086807"/>
              <a:ext cx="1447800" cy="375084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1"/>
            <a:ext cx="4819650" cy="128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731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687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559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653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94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3505200" cy="6248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3008313" cy="977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43000"/>
            <a:ext cx="5111750" cy="49831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17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A0F85-7F1C-4261-832D-5B08028FC57A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DFE3F-F1FC-4C48-A1DD-9CF139776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528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dlrs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6248400" cy="25177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Accessible Instructional Materials: Module Overview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4800600"/>
            <a:ext cx="5638800" cy="8382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5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Overview</a:t>
            </a:r>
            <a:endParaRPr lang="en-US" dirty="0"/>
          </a:p>
        </p:txBody>
      </p:sp>
      <p:pic>
        <p:nvPicPr>
          <p:cNvPr id="1026" name="Picture 2" descr="C:\Users\Davis\AppData\Local\Microsoft\Windows\Temporary Internet Files\Content.IE5\2111YPK3\MC900431642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810000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/>
              <a:t>AIM Basics</a:t>
            </a:r>
          </a:p>
          <a:p>
            <a:r>
              <a:rPr lang="en-US" dirty="0" smtClean="0"/>
              <a:t>AIM Discussion</a:t>
            </a:r>
            <a:r>
              <a:rPr lang="en-US" baseline="0" dirty="0" smtClean="0"/>
              <a:t> Guide </a:t>
            </a:r>
            <a:r>
              <a:rPr lang="en-US" baseline="0" dirty="0" smtClean="0"/>
              <a:t>– Accessibility &amp; Accommodations</a:t>
            </a:r>
            <a:endParaRPr lang="en-US" baseline="0" dirty="0" smtClean="0"/>
          </a:p>
          <a:p>
            <a:r>
              <a:rPr lang="en-US" baseline="0" dirty="0" smtClean="0"/>
              <a:t>AIM Discussion Guide - Assessment Planning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90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Participants will understand</a:t>
            </a:r>
          </a:p>
          <a:p>
            <a:pPr lvl="1"/>
            <a:r>
              <a:rPr lang="en-US" dirty="0" smtClean="0"/>
              <a:t>that</a:t>
            </a:r>
            <a:r>
              <a:rPr lang="en-US" baseline="0" dirty="0" smtClean="0"/>
              <a:t> some students with disabilities have problems successfully interacting with and using instructional materials due to the effects of the disability</a:t>
            </a:r>
          </a:p>
          <a:p>
            <a:pPr lvl="1"/>
            <a:r>
              <a:rPr lang="en-US" baseline="0" dirty="0" smtClean="0"/>
              <a:t>that </a:t>
            </a:r>
            <a:r>
              <a:rPr lang="en-US" baseline="0" dirty="0" smtClean="0"/>
              <a:t>there</a:t>
            </a:r>
            <a:r>
              <a:rPr lang="en-US" dirty="0" smtClean="0"/>
              <a:t> are a variety of accommodations and tools that can be used in the consideration of accessible instructional materials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25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</a:t>
            </a:r>
            <a:r>
              <a:rPr lang="en-US" baseline="0" dirty="0" smtClean="0"/>
              <a:t>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activities are marked with a green arrow – </a:t>
            </a:r>
          </a:p>
          <a:p>
            <a:pPr lvl="1">
              <a:buBlip>
                <a:blip r:embed="rId2"/>
              </a:buBlip>
            </a:pPr>
            <a:r>
              <a:rPr lang="en-US" dirty="0" smtClean="0"/>
              <a:t>Watch the “AIM Basics Video”</a:t>
            </a:r>
          </a:p>
          <a:p>
            <a:pPr lvl="1">
              <a:buBlip>
                <a:blip r:embed="rId2"/>
              </a:buBlip>
            </a:pPr>
            <a:r>
              <a:rPr lang="en-US" dirty="0" smtClean="0"/>
              <a:t>Watch the “AIM Discussion Guide Video”</a:t>
            </a:r>
          </a:p>
          <a:p>
            <a:pPr lvl="1">
              <a:buBlip>
                <a:blip r:embed="rId2"/>
              </a:buBlip>
            </a:pPr>
            <a:r>
              <a:rPr lang="en-US" dirty="0" smtClean="0"/>
              <a:t>Fill out the “AIM Discussion Guide – Accessibility Form”</a:t>
            </a:r>
          </a:p>
          <a:p>
            <a:pPr lvl="1">
              <a:buBlip>
                <a:blip r:embed="rId2"/>
              </a:buBlip>
            </a:pPr>
            <a:r>
              <a:rPr lang="en-US" dirty="0" smtClean="0"/>
              <a:t>Watch the “AIM Assessment Planning Video”</a:t>
            </a:r>
          </a:p>
          <a:p>
            <a:pPr lvl="1">
              <a:buBlip>
                <a:blip r:embed="rId2"/>
              </a:buBlip>
            </a:pPr>
            <a:r>
              <a:rPr lang="en-US" dirty="0" smtClean="0"/>
              <a:t>Fill out the “AIM Assessment Planning Form”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133600"/>
            <a:ext cx="609524" cy="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2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pPr lvl="0"/>
            <a:r>
              <a:rPr lang="en-US" sz="3600" dirty="0" smtClean="0"/>
              <a:t>San </a:t>
            </a:r>
            <a:r>
              <a:rPr lang="en-US" sz="3600" dirty="0" smtClean="0"/>
              <a:t>Diego Quick </a:t>
            </a:r>
            <a:r>
              <a:rPr lang="en-US" sz="3600" dirty="0" smtClean="0"/>
              <a:t>Assessment (free)</a:t>
            </a:r>
            <a:endParaRPr lang="en-US" sz="3600" dirty="0" smtClean="0"/>
          </a:p>
          <a:p>
            <a:pPr lvl="0"/>
            <a:r>
              <a:rPr lang="en-US" sz="3600" dirty="0" smtClean="0"/>
              <a:t>Accommodations </a:t>
            </a:r>
            <a:r>
              <a:rPr lang="en-US" sz="3600" dirty="0" smtClean="0"/>
              <a:t>Quick</a:t>
            </a:r>
            <a:r>
              <a:rPr lang="en-US" sz="3600" baseline="0" dirty="0" smtClean="0"/>
              <a:t> Reference </a:t>
            </a:r>
            <a:r>
              <a:rPr lang="en-US" sz="3600" baseline="0" dirty="0" smtClean="0"/>
              <a:t>Guide (free)</a:t>
            </a:r>
          </a:p>
          <a:p>
            <a:pPr lvl="0"/>
            <a:r>
              <a:rPr lang="en-US" sz="3600" dirty="0" smtClean="0"/>
              <a:t>Pearson Online Reading Assessment (free)</a:t>
            </a:r>
            <a:endParaRPr lang="en-US" sz="3600" baseline="0" dirty="0" smtClean="0"/>
          </a:p>
          <a:p>
            <a:pPr lvl="0"/>
            <a:r>
              <a:rPr lang="en-US" sz="3600" baseline="0" dirty="0" smtClean="0"/>
              <a:t>Digital Tools </a:t>
            </a:r>
            <a:r>
              <a:rPr lang="en-US" sz="3600" baseline="0" dirty="0" smtClean="0"/>
              <a:t>Tutorials (free)</a:t>
            </a:r>
          </a:p>
          <a:p>
            <a:pPr lvl="1"/>
            <a:r>
              <a:rPr lang="en-US" sz="3600" dirty="0" smtClean="0"/>
              <a:t>Adobe Reader, WORD, Kurzweil 3000, Read &amp; Write Gold, Read </a:t>
            </a:r>
            <a:r>
              <a:rPr lang="en-US" sz="3600" dirty="0" err="1" smtClean="0"/>
              <a:t>Out:Loud</a:t>
            </a:r>
            <a:r>
              <a:rPr lang="en-US" sz="3600" dirty="0" smtClean="0"/>
              <a:t> v6</a:t>
            </a:r>
          </a:p>
        </p:txBody>
      </p:sp>
    </p:spTree>
    <p:extLst>
      <p:ext uri="{BB962C8B-B14F-4D97-AF65-F5344CB8AC3E}">
        <p14:creationId xmlns:p14="http://schemas.microsoft.com/office/powerpoint/2010/main" val="31363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Work with a local Florida Diagnostic &amp; Learning Resources System (FDLRS) Center</a:t>
            </a:r>
          </a:p>
          <a:p>
            <a:pPr lvl="1"/>
            <a:r>
              <a:rPr lang="en-US" dirty="0" smtClean="0">
                <a:hlinkClick r:id="rId3"/>
              </a:rPr>
              <a:t>http://www.fdlrs.org</a:t>
            </a:r>
            <a:endParaRPr lang="en-US" dirty="0" smtClean="0"/>
          </a:p>
          <a:p>
            <a:r>
              <a:rPr lang="en-US" dirty="0" smtClean="0"/>
              <a:t>Turn in the following completed activities:</a:t>
            </a:r>
          </a:p>
          <a:p>
            <a:pPr lvl="1"/>
            <a:r>
              <a:rPr lang="en-US" dirty="0" smtClean="0"/>
              <a:t>AIM Discussion Guide – Accessibility</a:t>
            </a:r>
          </a:p>
          <a:p>
            <a:pPr lvl="1"/>
            <a:r>
              <a:rPr lang="en-US" dirty="0" smtClean="0"/>
              <a:t>AIM Assessment Planning Form</a:t>
            </a:r>
          </a:p>
          <a:p>
            <a:r>
              <a:rPr lang="en-US" dirty="0" smtClean="0"/>
              <a:t>Work with your school to have this module incorporated into a local professional development activity.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35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6248400" cy="25177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Accessible Instructional Materials: Module Overview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4800600"/>
            <a:ext cx="5638800" cy="8382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5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When Fools Fall in Love:  &amp;#x0D;&amp;#x0A;Integrating PS/RtI and PBS into &amp;#x0D;&amp;#x0A;a Multi-Tier System of Supports &amp;#x0D;&amp;#x0A;(MTSS)&amp;#x0D;&amp;#x0A;&amp;quot;&quot;/&gt;&lt;property id=&quot;20307&quot; value=&quot;258&quot;/&gt;&lt;/object&gt;&lt;object type=&quot;3&quot; unique_id=&quot;10005&quot;&gt;&lt;property id=&quot;20148&quot; value=&quot;5&quot;/&gt;&lt;property id=&quot;20300&quot; value=&quot;Slide 2 - &amp;quot;MTSS:  Integrating Two Evidence-Based Models to Improve the Academic and Behavior Outcomes for ALL Students&amp;quot;&quot;/&gt;&lt;property id=&quot;20307&quot; value=&quot;259&quot;/&gt;&lt;/object&gt;&lt;object type=&quot;3&quot; unique_id=&quot;10006&quot;&gt;&lt;property id=&quot;20148&quot; value=&quot;5&quot;/&gt;&lt;property id=&quot;20300&quot; value=&quot;Slide 3 - &amp;quot;What We Have Learned About Statewide Implementation&amp;quot;&quot;/&gt;&lt;property id=&quot;20307&quot; value=&quot;260&quot;/&gt;&lt;/object&gt;&lt;object type=&quot;3&quot; unique_id=&quot;10007&quot;&gt;&lt;property id=&quot;20148&quot; value=&quot;5&quot;/&gt;&lt;property id=&quot;20300&quot; value=&quot;Slide 4 - &amp;quot;What We Have Learned About Statewide Implementation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The Future:&amp;#x0D;&amp;#x0A;Re-Authorization of ESEA&amp;quot;&quot;/&gt;&lt;property id=&quot;20307&quot; value=&quot;262&quot;/&gt;&lt;/object&gt;&lt;object type=&quot;3&quot; unique_id=&quot;10009&quot;&gt;&lt;property id=&quot;20148&quot; value=&quot;5&quot;/&gt;&lt;property id=&quot;20300&quot; value=&quot;Slide 6 - &amp;quot;Senate Bill 541&amp;quot;&quot;/&gt;&lt;property id=&quot;20307&quot; value=&quot;263&quot;/&gt;&lt;/object&gt;&lt;object type=&quot;3&quot; unique_id=&quot;10010&quot;&gt;&lt;property id=&quot;20148&quot; value=&quot;5&quot;/&gt;&lt;property id=&quot;20300&quot; value=&quot;Slide 7 - &amp;quot;State Perspective&amp;quot;&quot;/&gt;&lt;property id=&quot;20307&quot; value=&quot;264&quot;/&gt;&lt;/object&gt;&lt;object type=&quot;3&quot; unique_id=&quot;10011&quot;&gt;&lt;property id=&quot;20148&quot; value=&quot;5&quot;/&gt;&lt;property id=&quot;20300&quot; value=&quot;Slide 8 - &amp;quot;Collaboration&amp;quot;&quot;/&gt;&lt;property id=&quot;20307&quot; value=&quot;265&quot;/&gt;&lt;/object&gt;&lt;object type=&quot;3&quot; unique_id=&quot;10012&quot;&gt;&lt;property id=&quot;20148&quot; value=&quot;5&quot;/&gt;&lt;property id=&quot;20300&quot; value=&quot;Slide 9 - &amp;quot;Initial Collaborative Efforts&amp;quot;&quot;/&gt;&lt;property id=&quot;20307&quot; value=&quot;266&quot;/&gt;&lt;/object&gt;&lt;object type=&quot;3&quot; unique_id=&quot;10013&quot;&gt;&lt;property id=&quot;20148&quot; value=&quot;5&quot;/&gt;&lt;property id=&quot;20300&quot; value=&quot;Slide 10 - &amp;quot;District Feedback&amp;quot;&quot;/&gt;&lt;property id=&quot;20307&quot; value=&quot;267&quot;/&gt;&lt;/object&gt;&lt;object type=&quot;3&quot; unique_id=&quot;10014&quot;&gt;&lt;property id=&quot;20148&quot; value=&quot;5&quot;/&gt;&lt;property id=&quot;20300&quot; value=&quot;Slide 11 - &amp;quot;District Feedback&amp;quot;&quot;/&gt;&lt;property id=&quot;20307&quot; value=&quot;268&quot;/&gt;&lt;/object&gt;&lt;object type=&quot;3&quot; unique_id=&quot;10015&quot;&gt;&lt;property id=&quot;20148&quot; value=&quot;5&quot;/&gt;&lt;property id=&quot;20300&quot; value=&quot;Slide 12 - &amp;quot;Big Idea!&amp;quot;&quot;/&gt;&lt;property id=&quot;20307&quot; value=&quot;269&quot;/&gt;&lt;/object&gt;&lt;object type=&quot;3&quot; unique_id=&quot;10016&quot;&gt;&lt;property id=&quot;20148&quot; value=&quot;5&quot;/&gt;&lt;property id=&quot;20300&quot; value=&quot;Slide 13 - &amp;quot;Highly Effective Practices:&amp;#x0D;&amp;#x0A;Research&amp;quot;&quot;/&gt;&lt;property id=&quot;20307&quot; value=&quot;270&quot;/&gt;&lt;/object&gt;&lt;object type=&quot;3&quot; unique_id=&quot;10017&quot;&gt;&lt;property id=&quot;20148&quot; value=&quot;5&quot;/&gt;&lt;property id=&quot;20300&quot; value=&quot;Slide 14 - &amp;quot;Cycle of Academic and Behavioral Failure: Aggressive Response&amp;#x0D;&amp;#x0A; &amp;#x0D;&amp;#x0A;(McIntosh, 2008)&amp;quot;&quot;/&gt;&lt;property id=&quot;20307&quot; value=&quot;271&quot;/&gt;&lt;/object&gt;&lt;object type=&quot;3&quot; unique_id=&quot;10018&quot;&gt;&lt;property id=&quot;20148&quot; value=&quot;5&quot;/&gt;&lt;property id=&quot;20300&quot; value=&quot;Slide 15 - &amp;quot;Reading Problems and Dropout&amp;quot;&quot;/&gt;&lt;property id=&quot;20307&quot; value=&quot;272&quot;/&gt;&lt;/object&gt;&lt;object type=&quot;3&quot; unique_id=&quot;10019&quot;&gt;&lt;property id=&quot;20148&quot; value=&quot;5&quot;/&gt;&lt;property id=&quot;20300&quot; value=&quot;Slide 16 - &amp;quot;School-wide Behavior &amp;amp; Reading Support&amp;quot;&quot;/&gt;&lt;property id=&quot;20307&quot; value=&quot;273&quot;/&gt;&lt;/object&gt;&lt;object type=&quot;3&quot; unique_id=&quot;10020&quot;&gt;&lt;property id=&quot;20148&quot; value=&quot;5&quot;/&gt;&lt;property id=&quot;20300&quot; value=&quot;Slide 17 - &amp;quot;Collective Capacity&amp;quot;&quot;/&gt;&lt;property id=&quot;20307&quot; value=&quot;274&quot;/&gt;&lt;/object&gt;&lt;object type=&quot;3&quot; unique_id=&quot;10021&quot;&gt;&lt;property id=&quot;20148&quot; value=&quot;5&quot;/&gt;&lt;property id=&quot;20300&quot; value=&quot;Slide 18 - &amp;quot;Collective Capacity&amp;quot;&quot;/&gt;&lt;property id=&quot;20307&quot; value=&quot;275&quot;/&gt;&lt;/object&gt;&lt;object type=&quot;3&quot; unique_id=&quot;10022&quot;&gt;&lt;property id=&quot;20148&quot; value=&quot;5&quot;/&gt;&lt;property id=&quot;20300&quot; value=&quot;Slide 19 - &amp;quot;Mission and Vision&amp;quot;&quot;/&gt;&lt;property id=&quot;20307&quot; value=&quot;276&quot;/&gt;&lt;/object&gt;&lt;object type=&quot;3&quot; unique_id=&quot;10023&quot;&gt;&lt;property id=&quot;20148&quot; value=&quot;5&quot;/&gt;&lt;property id=&quot;20300&quot; value=&quot;Slide 20 - &amp;quot;Translating Mission to Motion&amp;quot;&quot;/&gt;&lt;property id=&quot;20307&quot; value=&quot;277&quot;/&gt;&lt;/object&gt;&lt;object type=&quot;3&quot; unique_id=&quot;10024&quot;&gt;&lt;property id=&quot;20148&quot; value=&quot;5&quot;/&gt;&lt;property id=&quot;20300&quot; value=&quot;Slide 21 - &amp;quot;Leadership Team Workgroup&amp;quot;&quot;/&gt;&lt;property id=&quot;20307&quot; value=&quot;278&quot;/&gt;&lt;/object&gt;&lt;object type=&quot;3&quot; unique_id=&quot;10025&quot;&gt;&lt;property id=&quot;20148&quot; value=&quot;5&quot;/&gt;&lt;property id=&quot;20300&quot; value=&quot;Slide 22 - &amp;quot;Evidence-based Definition &amp;#x0D;&amp;#x0A;&amp;quot;&quot;/&gt;&lt;property id=&quot;20307&quot; value=&quot;279&quot;/&gt;&lt;/object&gt;&lt;object type=&quot;3&quot; unique_id=&quot;10026&quot;&gt;&lt;property id=&quot;20148&quot; value=&quot;5&quot;/&gt;&lt;property id=&quot;20300&quot; value=&quot;Slide 23 - &amp;quot;Crosswalk:&amp;quot;&quot;/&gt;&lt;property id=&quot;20307&quot; value=&quot;280&quot;/&gt;&lt;/object&gt;&lt;object type=&quot;3&quot; unique_id=&quot;10027&quot;&gt;&lt;property id=&quot;20148&quot; value=&quot;5&quot;/&gt;&lt;property id=&quot;20300&quot; value=&quot;Slide 24 - &amp;quot;Coaching Workgroup&amp;quot;&quot;/&gt;&lt;property id=&quot;20307&quot; value=&quot;281&quot;/&gt;&lt;/object&gt;&lt;object type=&quot;3&quot; unique_id=&quot;10028&quot;&gt;&lt;property id=&quot;20148&quot; value=&quot;5&quot;/&gt;&lt;property id=&quot;20300&quot; value=&quot;Slide 25 - &amp;quot;Coaching Domains&amp;quot;&quot;/&gt;&lt;property id=&quot;20307&quot; value=&quot;282&quot;/&gt;&lt;/object&gt;&lt;object type=&quot;3&quot; unique_id=&quot;10029&quot;&gt;&lt;property id=&quot;20148&quot; value=&quot;5&quot;/&gt;&lt;property id=&quot;20300&quot; value=&quot;Slide 26 - &amp;quot;DBPS Workgroup&amp;quot;&quot;/&gt;&lt;property id=&quot;20307&quot; value=&quot;283&quot;/&gt;&lt;/object&gt;&lt;object type=&quot;3&quot; unique_id=&quot;10030&quot;&gt;&lt;property id=&quot;20148&quot; value=&quot;5&quot;/&gt;&lt;property id=&quot;20300&quot; value=&quot;Slide 27 - &amp;quot;Problem Solving Process&amp;quot;&quot;/&gt;&lt;property id=&quot;20307&quot; value=&quot;284&quot;/&gt;&lt;/object&gt;&lt;object type=&quot;3&quot; unique_id=&quot;10031&quot;&gt;&lt;property id=&quot;20148&quot; value=&quot;5&quot;/&gt;&lt;property id=&quot;20300&quot; value=&quot;Slide 28 - &amp;quot;Program Evaluation Workgroup&amp;quot;&quot;/&gt;&lt;property id=&quot;20307&quot; value=&quot;285&quot;/&gt;&lt;/object&gt;&lt;object type=&quot;3&quot; unique_id=&quot;10032&quot;&gt;&lt;property id=&quot;20148&quot; value=&quot;5&quot;/&gt;&lt;property id=&quot;20300&quot; value=&quot;Slide 29 - &amp;quot;Important MTSS Evaluation Issues&amp;quot;&quot;/&gt;&lt;property id=&quot;20307&quot; value=&quot;286&quot;/&gt;&lt;/object&gt;&lt;object type=&quot;3&quot; unique_id=&quot;10033&quot;&gt;&lt;property id=&quot;20148&quot; value=&quot;5&quot;/&gt;&lt;property id=&quot;20300&quot; value=&quot;Slide 30 - &amp;quot;K-12 Alignment Workgroup&amp;quot;&quot;/&gt;&lt;property id=&quot;20307&quot; value=&quot;287&quot;/&gt;&lt;/object&gt;&lt;object type=&quot;3&quot; unique_id=&quot;10034&quot;&gt;&lt;property id=&quot;20148&quot; value=&quot;5&quot;/&gt;&lt;property id=&quot;20300&quot; value=&quot;Slide 31 - &amp;quot;Family and Community Engagement &amp;quot;&quot;/&gt;&lt;property id=&quot;20307&quot; value=&quot;288&quot;/&gt;&lt;/object&gt;&lt;object type=&quot;3&quot; unique_id=&quot;10035&quot;&gt;&lt;property id=&quot;20148&quot; value=&quot;5&quot;/&gt;&lt;property id=&quot;20300&quot; value=&quot;Slide 32 - &amp;quot;Technology Support&amp;quot;&quot;/&gt;&lt;property id=&quot;20307&quot; value=&quot;289&quot;/&gt;&lt;/object&gt;&lt;object type=&quot;3&quot; unique_id=&quot;10036&quot;&gt;&lt;property id=&quot;20148&quot; value=&quot;5&quot;/&gt;&lt;property id=&quot;20300&quot; value=&quot;Slide 33 - &amp;quot;How are we organizing for this &amp;#x0D;&amp;#x0A;systems change?&amp;quot;&quot;/&gt;&lt;property id=&quot;20307&quot; value=&quot;290&quot;/&gt;&lt;/object&gt;&lt;object type=&quot;3&quot; unique_id=&quot;10037&quot;&gt;&lt;property id=&quot;20148&quot; value=&quot;5&quot;/&gt;&lt;property id=&quot;20300&quot; value=&quot;Slide 34 - &amp;quot;District Action Planning Process&amp;#x0D;&amp;#x0A;DAPP&amp;quot;&quot;/&gt;&lt;property id=&quot;20307&quot; value=&quot;291&quot;/&gt;&lt;/object&gt;&lt;object type=&quot;3&quot; unique_id=&quot;10038&quot;&gt;&lt;property id=&quot;20148&quot; value=&quot;5&quot;/&gt;&lt;property id=&quot;20300&quot; value=&quot;Slide 35 - &amp;quot;What Can We Offer to Support &amp;#x0D;&amp;#x0A;DLT Capacity Building?&amp;quot;&quot;/&gt;&lt;property id=&quot;20307&quot; value=&quot;292&quot;/&gt;&lt;/object&gt;&lt;object type=&quot;3&quot; unique_id=&quot;10039&quot;&gt;&lt;property id=&quot;20148&quot; value=&quot;5&quot;/&gt;&lt;property id=&quot;20300&quot; value=&quot;Slide 36 - &amp;quot;What We Can Offer cont’…&amp;quot;&quot;/&gt;&lt;property id=&quot;20307&quot; value=&quot;293&quot;/&gt;&lt;/object&gt;&lt;object type=&quot;3&quot; unique_id=&quot;10040&quot;&gt;&lt;property id=&quot;20148&quot; value=&quot;5&quot;/&gt;&lt;property id=&quot;20300&quot; value=&quot;Slide 37 - &amp;quot;District Action Planning Process&amp;quot;&quot;/&gt;&lt;property id=&quot;20307&quot; value=&quot;294&quot;/&gt;&lt;/object&gt;&lt;object type=&quot;3&quot; unique_id=&quot;10041&quot;&gt;&lt;property id=&quot;20148&quot; value=&quot;5&quot;/&gt;&lt;property id=&quot;20300&quot; value=&quot;Slide 38&quot;/&gt;&lt;property id=&quot;20307&quot; value=&quot;29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MTSS_Template_2S">
  <a:themeElements>
    <a:clrScheme name="MTSSS Colors">
      <a:dk1>
        <a:sysClr val="windowText" lastClr="000000"/>
      </a:dk1>
      <a:lt1>
        <a:sysClr val="window" lastClr="FFFFFF"/>
      </a:lt1>
      <a:dk2>
        <a:srgbClr val="206BAA"/>
      </a:dk2>
      <a:lt2>
        <a:srgbClr val="EEECE1"/>
      </a:lt2>
      <a:accent1>
        <a:srgbClr val="DC1F3D"/>
      </a:accent1>
      <a:accent2>
        <a:srgbClr val="4CB748"/>
      </a:accent2>
      <a:accent3>
        <a:srgbClr val="FFC907"/>
      </a:accent3>
      <a:accent4>
        <a:srgbClr val="206BAA"/>
      </a:accent4>
      <a:accent5>
        <a:srgbClr val="7EB7E6"/>
      </a:accent5>
      <a:accent6>
        <a:srgbClr val="ED8395"/>
      </a:accent6>
      <a:hlink>
        <a:srgbClr val="DC1F3D"/>
      </a:hlink>
      <a:folHlink>
        <a:srgbClr val="DC1F3D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MTSS_Template_2S</Template>
  <TotalTime>88</TotalTime>
  <Words>228</Words>
  <Application>Microsoft Office PowerPoint</Application>
  <PresentationFormat>On-screen Show (4:3)</PresentationFormat>
  <Paragraphs>33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MTSS_Template_2S</vt:lpstr>
      <vt:lpstr>Accessible Instructional Materials: Module Overview</vt:lpstr>
      <vt:lpstr>Module Overview</vt:lpstr>
      <vt:lpstr>Learning Goals</vt:lpstr>
      <vt:lpstr>Module Activities</vt:lpstr>
      <vt:lpstr>Module Resources</vt:lpstr>
      <vt:lpstr>Getting Points</vt:lpstr>
      <vt:lpstr>Accessible Instructional Materials: Module Overview</vt:lpstr>
    </vt:vector>
  </TitlesOfParts>
  <Company>University of South Florida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Fools Fall in Love:   Integrating PS/RtI and PBS into a Multi-Tier System of Supports (MTSS)</dc:title>
  <dc:creator>Kincaid, Donald</dc:creator>
  <cp:lastModifiedBy>David Davis</cp:lastModifiedBy>
  <cp:revision>22</cp:revision>
  <dcterms:created xsi:type="dcterms:W3CDTF">2011-09-29T11:19:24Z</dcterms:created>
  <dcterms:modified xsi:type="dcterms:W3CDTF">2012-02-14T15:40:12Z</dcterms:modified>
</cp:coreProperties>
</file>